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732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40DB7-6849-224A-958B-02122DD2E1CF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6AA54-56F2-1948-B005-E3DAEFFCB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09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wiki.org/wiki/Expectation_of_Binomial_Distribution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ofwiki.org/wiki/Variance_of_Binomial_Distribu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https://proofwiki.org/wiki/Expectation_of_Binomial_Distribution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5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0.46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79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79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Answer: 0.0378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3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8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35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186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Answers: 0.0378, 0.27, 0.59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2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5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https://proofwiki.org/wiki/Variance_of_Binomial_Distribution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0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65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38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49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905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41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9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86AA54-56F2-1948-B005-E3DAEFFCB2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140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20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9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3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9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5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31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4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93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55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0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8" r:id="rId6"/>
    <p:sldLayoutId id="2147483743" r:id="rId7"/>
    <p:sldLayoutId id="2147483744" r:id="rId8"/>
    <p:sldLayoutId id="2147483745" r:id="rId9"/>
    <p:sldLayoutId id="2147483747" r:id="rId10"/>
    <p:sldLayoutId id="214748374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5E183CC-BBFB-4440-B192-64C806A4D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55D80-254B-9E44-AA5D-E4E09A719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Discrete Probability Distributions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E5BD89-6A5F-4A85-8770-18685C9BB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E20F168-D570-6F4F-862C-16F91805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D2C26F7C-D2D2-654D-B5BB-000B46C07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J. Alejandro </a:t>
            </a:r>
            <a:r>
              <a:rPr lang="en-US" dirty="0" err="1"/>
              <a:t>Gelves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6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hypergeometric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698065" cy="38100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Electric fuses produced by Ontario Electric are packaged in boxes of </a:t>
            </a:r>
            <a:r>
              <a:rPr lang="en-US" sz="2400" b="1" i="1" dirty="0">
                <a:solidFill>
                  <a:srgbClr val="0070C0"/>
                </a:solidFill>
              </a:rPr>
              <a:t>12</a:t>
            </a:r>
            <a:r>
              <a:rPr lang="en-US" sz="2400" dirty="0">
                <a:solidFill>
                  <a:srgbClr val="0070C0"/>
                </a:solidFill>
              </a:rPr>
              <a:t> units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each. Suppose an inspector randomly selects </a:t>
            </a:r>
            <a:r>
              <a:rPr lang="en-US" sz="2400" b="1" i="1" dirty="0">
                <a:solidFill>
                  <a:srgbClr val="0070C0"/>
                </a:solidFill>
              </a:rPr>
              <a:t>three</a:t>
            </a:r>
            <a:r>
              <a:rPr lang="en-US" sz="2400" dirty="0">
                <a:solidFill>
                  <a:srgbClr val="0070C0"/>
                </a:solidFill>
              </a:rPr>
              <a:t> of the 12 fuses in a box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for testing. If the box contains exactly </a:t>
            </a:r>
            <a:r>
              <a:rPr lang="en-US" sz="2400" b="1" dirty="0">
                <a:solidFill>
                  <a:srgbClr val="0070C0"/>
                </a:solidFill>
              </a:rPr>
              <a:t>five</a:t>
            </a:r>
            <a:r>
              <a:rPr lang="en-US" sz="2400" dirty="0">
                <a:solidFill>
                  <a:srgbClr val="0070C0"/>
                </a:solidFill>
              </a:rPr>
              <a:t> defective fuses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, what is the probability that the inspector will find </a:t>
            </a:r>
            <a:r>
              <a:rPr lang="en-US" sz="2400" dirty="0">
                <a:solidFill>
                  <a:srgbClr val="0070C0"/>
                </a:solidFill>
              </a:rPr>
              <a:t>exactly one of the three fuses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 defective?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45B7C-1475-9F42-BC59-235E4BAAA1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97" r="-1" b="-1"/>
          <a:stretch/>
        </p:blipFill>
        <p:spPr>
          <a:xfrm>
            <a:off x="7620000" y="2403230"/>
            <a:ext cx="3326246" cy="339696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84523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hypergeometric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882834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The </a:t>
            </a:r>
            <a:r>
              <a:rPr lang="en-US" sz="2400" dirty="0">
                <a:solidFill>
                  <a:srgbClr val="0070C0"/>
                </a:solidFill>
              </a:rPr>
              <a:t>hypergeometric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 PMF is used to compute the probability that in a random </a:t>
            </a:r>
            <a:r>
              <a:rPr lang="en-US" sz="2400" dirty="0">
                <a:solidFill>
                  <a:srgbClr val="0070C0"/>
                </a:solidFill>
              </a:rPr>
              <a:t>selection of </a:t>
            </a:r>
            <a:r>
              <a:rPr lang="en-US" sz="2400" i="1" dirty="0">
                <a:solidFill>
                  <a:srgbClr val="0070C0"/>
                </a:solidFill>
              </a:rPr>
              <a:t>n</a:t>
            </a:r>
            <a:r>
              <a:rPr lang="en-US" sz="2400" dirty="0">
                <a:solidFill>
                  <a:srgbClr val="0070C0"/>
                </a:solidFill>
              </a:rPr>
              <a:t> elements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, selected without replacement, we obtain </a:t>
            </a:r>
            <a:r>
              <a:rPr lang="en-US" sz="2400" i="1" dirty="0">
                <a:solidFill>
                  <a:srgbClr val="0070C0"/>
                </a:solidFill>
              </a:rPr>
              <a:t>x</a:t>
            </a:r>
            <a:r>
              <a:rPr lang="en-US" sz="2400" dirty="0">
                <a:solidFill>
                  <a:srgbClr val="0070C0"/>
                </a:solidFill>
              </a:rPr>
              <a:t> elements labeled success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and </a:t>
            </a:r>
            <a:r>
              <a:rPr lang="en-US" sz="2400" i="1" dirty="0">
                <a:solidFill>
                  <a:srgbClr val="0070C0"/>
                </a:solidFill>
              </a:rPr>
              <a:t>n</a:t>
            </a:r>
            <a:r>
              <a:rPr lang="en-US" sz="2400" dirty="0">
                <a:solidFill>
                  <a:srgbClr val="0070C0"/>
                </a:solidFill>
              </a:rPr>
              <a:t> − </a:t>
            </a:r>
            <a:r>
              <a:rPr lang="en-US" sz="2400" i="1" dirty="0">
                <a:solidFill>
                  <a:srgbClr val="0070C0"/>
                </a:solidFill>
              </a:rPr>
              <a:t>x</a:t>
            </a:r>
            <a:r>
              <a:rPr lang="en-US" sz="2400" dirty="0">
                <a:solidFill>
                  <a:srgbClr val="0070C0"/>
                </a:solidFill>
              </a:rPr>
              <a:t> elements labeled failure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hypergeometric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experiment differs from the binomial since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	a) trials are not </a:t>
            </a:r>
            <a:r>
              <a:rPr lang="en-US" sz="2400" dirty="0">
                <a:solidFill>
                  <a:srgbClr val="0070C0"/>
                </a:solidFill>
              </a:rPr>
              <a:t>independent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	b) the </a:t>
            </a:r>
            <a:r>
              <a:rPr lang="en-US" sz="2400" dirty="0">
                <a:solidFill>
                  <a:srgbClr val="0070C0"/>
                </a:solidFill>
              </a:rPr>
              <a:t>probability of success changes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from trial to trial</a:t>
            </a:r>
          </a:p>
          <a:p>
            <a:pPr marL="457200" indent="-457200"/>
            <a:endParaRPr lang="en-US" sz="2400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hypergeometric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p.m.f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probability mass function </a:t>
                </a:r>
                <a:r>
                  <a:rPr lang="en-US" sz="2400" dirty="0">
                    <a:solidFill>
                      <a:schemeClr val="bg2"/>
                    </a:solidFill>
                  </a:rPr>
                  <a:t>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number of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trials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number of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successes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number of elements in the population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labeled success </a:t>
                </a:r>
                <a:endParaRPr lang="en-US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3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 is the number of elements in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population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  <a:blipFill>
                <a:blip r:embed="rId3"/>
                <a:stretch>
                  <a:fillRect l="-856" t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Intuition behind 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p.m.f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882834" cy="3810000"/>
          </a:xfrm>
        </p:spPr>
        <p:txBody>
          <a:bodyPr>
            <a:normAutofit/>
          </a:bodyPr>
          <a:lstStyle/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Consider a fuse box that contains 5:</a:t>
            </a:r>
          </a:p>
          <a:p>
            <a:pPr marL="457200" indent="-45720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Let the inspector choose three at random:</a:t>
            </a:r>
          </a:p>
          <a:p>
            <a:pPr marL="0" indent="0">
              <a:buNone/>
            </a:pP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5C3F4A1-F1F6-E648-BAB4-215C8D557EF8}"/>
              </a:ext>
            </a:extLst>
          </p:cNvPr>
          <p:cNvSpPr/>
          <p:nvPr/>
        </p:nvSpPr>
        <p:spPr>
          <a:xfrm>
            <a:off x="4947137" y="2977661"/>
            <a:ext cx="2450123" cy="1008185"/>
          </a:xfrm>
          <a:prstGeom prst="frame">
            <a:avLst>
              <a:gd name="adj1" fmla="val 3677"/>
            </a:avLst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86EB807-81D1-644E-8E48-27BD0A4D5258}"/>
              </a:ext>
            </a:extLst>
          </p:cNvPr>
          <p:cNvSpPr/>
          <p:nvPr/>
        </p:nvSpPr>
        <p:spPr>
          <a:xfrm>
            <a:off x="5216768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27598DD-17F2-884B-B3E5-6301396471F1}"/>
              </a:ext>
            </a:extLst>
          </p:cNvPr>
          <p:cNvSpPr/>
          <p:nvPr/>
        </p:nvSpPr>
        <p:spPr>
          <a:xfrm>
            <a:off x="5627076" y="3159369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D385102-75CB-8B4A-8D49-F7D60924E31E}"/>
              </a:ext>
            </a:extLst>
          </p:cNvPr>
          <p:cNvSpPr/>
          <p:nvPr/>
        </p:nvSpPr>
        <p:spPr>
          <a:xfrm rot="10800000">
            <a:off x="6037384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277191AF-263E-624C-8F59-8B7476A9C467}"/>
              </a:ext>
            </a:extLst>
          </p:cNvPr>
          <p:cNvSpPr/>
          <p:nvPr/>
        </p:nvSpPr>
        <p:spPr>
          <a:xfrm>
            <a:off x="6447692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92EBBB3-2F7F-CC4F-B9F1-4A3A53E1E025}"/>
              </a:ext>
            </a:extLst>
          </p:cNvPr>
          <p:cNvSpPr/>
          <p:nvPr/>
        </p:nvSpPr>
        <p:spPr>
          <a:xfrm rot="10800000">
            <a:off x="6858000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9CC2F-1C87-9449-B4C1-2D36957C814B}"/>
              </a:ext>
            </a:extLst>
          </p:cNvPr>
          <p:cNvSpPr txBox="1"/>
          <p:nvPr/>
        </p:nvSpPr>
        <p:spPr>
          <a:xfrm>
            <a:off x="521676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F7856-E49B-7D4F-9FF8-44EC5BD34375}"/>
              </a:ext>
            </a:extLst>
          </p:cNvPr>
          <p:cNvSpPr txBox="1"/>
          <p:nvPr/>
        </p:nvSpPr>
        <p:spPr>
          <a:xfrm>
            <a:off x="5627076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4B922-97EE-464A-BD15-309E6F129C24}"/>
              </a:ext>
            </a:extLst>
          </p:cNvPr>
          <p:cNvSpPr txBox="1"/>
          <p:nvPr/>
        </p:nvSpPr>
        <p:spPr>
          <a:xfrm>
            <a:off x="601393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93490-8FA9-E142-9CA6-D69B3B6875BA}"/>
              </a:ext>
            </a:extLst>
          </p:cNvPr>
          <p:cNvSpPr txBox="1"/>
          <p:nvPr/>
        </p:nvSpPr>
        <p:spPr>
          <a:xfrm>
            <a:off x="6424246" y="3576935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E4E9A-315D-CB4F-9B11-47C52E9E9E17}"/>
              </a:ext>
            </a:extLst>
          </p:cNvPr>
          <p:cNvSpPr txBox="1"/>
          <p:nvPr/>
        </p:nvSpPr>
        <p:spPr>
          <a:xfrm>
            <a:off x="6834554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1C8CECB3-EAE3-1840-9C00-A3BCB763FDC6}"/>
              </a:ext>
            </a:extLst>
          </p:cNvPr>
          <p:cNvSpPr/>
          <p:nvPr/>
        </p:nvSpPr>
        <p:spPr>
          <a:xfrm>
            <a:off x="1981203" y="5003663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5AAC8DCD-E954-2146-A966-A43C28DBC84F}"/>
              </a:ext>
            </a:extLst>
          </p:cNvPr>
          <p:cNvSpPr/>
          <p:nvPr/>
        </p:nvSpPr>
        <p:spPr>
          <a:xfrm>
            <a:off x="2391511" y="5021247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9D46BA6-9EA6-0D47-A4D9-FD904F969CD4}"/>
              </a:ext>
            </a:extLst>
          </p:cNvPr>
          <p:cNvSpPr/>
          <p:nvPr/>
        </p:nvSpPr>
        <p:spPr>
          <a:xfrm rot="10800000">
            <a:off x="2801819" y="5021247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6A133-AB0E-7249-A4D6-F663D268369E}"/>
              </a:ext>
            </a:extLst>
          </p:cNvPr>
          <p:cNvSpPr txBox="1"/>
          <p:nvPr/>
        </p:nvSpPr>
        <p:spPr>
          <a:xfrm>
            <a:off x="1981203" y="543445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2B269D6-68C8-304A-B88D-D7B9793484CE}"/>
              </a:ext>
            </a:extLst>
          </p:cNvPr>
          <p:cNvSpPr txBox="1"/>
          <p:nvPr/>
        </p:nvSpPr>
        <p:spPr>
          <a:xfrm>
            <a:off x="2391511" y="543445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57B19-CB2E-3044-9DEB-EE4194532E97}"/>
              </a:ext>
            </a:extLst>
          </p:cNvPr>
          <p:cNvSpPr txBox="1"/>
          <p:nvPr/>
        </p:nvSpPr>
        <p:spPr>
          <a:xfrm>
            <a:off x="2778373" y="543445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5F1C52C-AA5E-F842-85BA-AAFC68AB21F5}"/>
              </a:ext>
            </a:extLst>
          </p:cNvPr>
          <p:cNvSpPr/>
          <p:nvPr/>
        </p:nvSpPr>
        <p:spPr>
          <a:xfrm>
            <a:off x="4155838" y="5003663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59E46EA9-0D34-FC49-952D-2EBB3133CCCB}"/>
              </a:ext>
            </a:extLst>
          </p:cNvPr>
          <p:cNvSpPr/>
          <p:nvPr/>
        </p:nvSpPr>
        <p:spPr>
          <a:xfrm>
            <a:off x="4566146" y="5009524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7AC655B0-11CC-CD4A-B855-F00E5C5DDACF}"/>
              </a:ext>
            </a:extLst>
          </p:cNvPr>
          <p:cNvSpPr/>
          <p:nvPr/>
        </p:nvSpPr>
        <p:spPr>
          <a:xfrm>
            <a:off x="4976457" y="5015386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33871D-DA87-0D45-A7C8-28992152A483}"/>
              </a:ext>
            </a:extLst>
          </p:cNvPr>
          <p:cNvSpPr txBox="1"/>
          <p:nvPr/>
        </p:nvSpPr>
        <p:spPr>
          <a:xfrm>
            <a:off x="4155838" y="543445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6FDE29-E093-EE4B-96BE-EC0357DDBA1D}"/>
              </a:ext>
            </a:extLst>
          </p:cNvPr>
          <p:cNvSpPr txBox="1"/>
          <p:nvPr/>
        </p:nvSpPr>
        <p:spPr>
          <a:xfrm>
            <a:off x="4566146" y="543445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71E27D-656A-A840-8963-6645016E7C82}"/>
              </a:ext>
            </a:extLst>
          </p:cNvPr>
          <p:cNvSpPr txBox="1"/>
          <p:nvPr/>
        </p:nvSpPr>
        <p:spPr>
          <a:xfrm>
            <a:off x="4964734" y="5438813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EAD83FAC-F1BD-5043-9C32-FFEDB6721FE4}"/>
              </a:ext>
            </a:extLst>
          </p:cNvPr>
          <p:cNvSpPr/>
          <p:nvPr/>
        </p:nvSpPr>
        <p:spPr>
          <a:xfrm>
            <a:off x="6383227" y="5015227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472A135D-9256-4C4E-9EEC-6A749B3D17DD}"/>
              </a:ext>
            </a:extLst>
          </p:cNvPr>
          <p:cNvSpPr/>
          <p:nvPr/>
        </p:nvSpPr>
        <p:spPr>
          <a:xfrm rot="10800000">
            <a:off x="6793535" y="5015227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6C08F7C8-A655-0045-BCB8-BA94955407C1}"/>
              </a:ext>
            </a:extLst>
          </p:cNvPr>
          <p:cNvSpPr/>
          <p:nvPr/>
        </p:nvSpPr>
        <p:spPr>
          <a:xfrm>
            <a:off x="7203843" y="4997643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DCB8E5-003F-1741-AF6C-292C51C1626A}"/>
              </a:ext>
            </a:extLst>
          </p:cNvPr>
          <p:cNvSpPr txBox="1"/>
          <p:nvPr/>
        </p:nvSpPr>
        <p:spPr>
          <a:xfrm>
            <a:off x="6383227" y="542843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FB4B07-3DAD-6E4B-9CB3-E130BBA21E51}"/>
              </a:ext>
            </a:extLst>
          </p:cNvPr>
          <p:cNvSpPr txBox="1"/>
          <p:nvPr/>
        </p:nvSpPr>
        <p:spPr>
          <a:xfrm>
            <a:off x="6770089" y="5428438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CF38E88-80DC-BD40-8A71-1657BE5721BA}"/>
              </a:ext>
            </a:extLst>
          </p:cNvPr>
          <p:cNvSpPr txBox="1"/>
          <p:nvPr/>
        </p:nvSpPr>
        <p:spPr>
          <a:xfrm>
            <a:off x="7180397" y="5432793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49" name="Donut 48">
            <a:extLst>
              <a:ext uri="{FF2B5EF4-FFF2-40B4-BE49-F238E27FC236}">
                <a16:creationId xmlns:a16="http://schemas.microsoft.com/office/drawing/2014/main" id="{B62C7A9F-C466-0540-820F-78B221DB3CC8}"/>
              </a:ext>
            </a:extLst>
          </p:cNvPr>
          <p:cNvSpPr/>
          <p:nvPr/>
        </p:nvSpPr>
        <p:spPr>
          <a:xfrm>
            <a:off x="1840528" y="4677507"/>
            <a:ext cx="1348154" cy="1307614"/>
          </a:xfrm>
          <a:prstGeom prst="donut">
            <a:avLst>
              <a:gd name="adj" fmla="val 255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Donut 49">
            <a:extLst>
              <a:ext uri="{FF2B5EF4-FFF2-40B4-BE49-F238E27FC236}">
                <a16:creationId xmlns:a16="http://schemas.microsoft.com/office/drawing/2014/main" id="{D62A7039-09EE-9948-83F5-56E7BBC8EB48}"/>
              </a:ext>
            </a:extLst>
          </p:cNvPr>
          <p:cNvSpPr/>
          <p:nvPr/>
        </p:nvSpPr>
        <p:spPr>
          <a:xfrm>
            <a:off x="4024604" y="4730697"/>
            <a:ext cx="1348154" cy="1307614"/>
          </a:xfrm>
          <a:prstGeom prst="donut">
            <a:avLst>
              <a:gd name="adj" fmla="val 255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Donut 50">
            <a:extLst>
              <a:ext uri="{FF2B5EF4-FFF2-40B4-BE49-F238E27FC236}">
                <a16:creationId xmlns:a16="http://schemas.microsoft.com/office/drawing/2014/main" id="{201CAB0C-5C63-824D-97F1-A8C7EC0CF6FD}"/>
              </a:ext>
            </a:extLst>
          </p:cNvPr>
          <p:cNvSpPr/>
          <p:nvPr/>
        </p:nvSpPr>
        <p:spPr>
          <a:xfrm>
            <a:off x="6263717" y="4681714"/>
            <a:ext cx="1348154" cy="1307614"/>
          </a:xfrm>
          <a:prstGeom prst="donut">
            <a:avLst>
              <a:gd name="adj" fmla="val 255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EC4B750-EE9C-904E-ADAC-7B43E4D97164}"/>
              </a:ext>
            </a:extLst>
          </p:cNvPr>
          <p:cNvSpPr txBox="1"/>
          <p:nvPr/>
        </p:nvSpPr>
        <p:spPr>
          <a:xfrm>
            <a:off x="7971692" y="4892294"/>
            <a:ext cx="580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/>
              <p:nvPr/>
            </p:nvSpPr>
            <p:spPr>
              <a:xfrm>
                <a:off x="8600479" y="4931075"/>
                <a:ext cx="1529714" cy="791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479" y="4931075"/>
                <a:ext cx="1529714" cy="791627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76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7" grpId="0" animBg="1"/>
      <p:bldP spid="18" grpId="0" animBg="1"/>
      <p:bldP spid="19" grpId="0" animBg="1"/>
      <p:bldP spid="22" grpId="0"/>
      <p:bldP spid="23" grpId="0"/>
      <p:bldP spid="24" grpId="0"/>
      <p:bldP spid="28" grpId="0" animBg="1"/>
      <p:bldP spid="29" grpId="0" animBg="1"/>
      <p:bldP spid="31" grpId="0" animBg="1"/>
      <p:bldP spid="33" grpId="0"/>
      <p:bldP spid="34" grpId="0"/>
      <p:bldP spid="36" grpId="0"/>
      <p:bldP spid="40" grpId="0" animBg="1"/>
      <p:bldP spid="41" grpId="0" animBg="1"/>
      <p:bldP spid="42" grpId="0" animBg="1"/>
      <p:bldP spid="45" grpId="0"/>
      <p:bldP spid="46" grpId="0"/>
      <p:bldP spid="47" grpId="0"/>
      <p:bldP spid="49" grpId="0" animBg="1"/>
      <p:bldP spid="50" grpId="0" animBg="1"/>
      <p:bldP spid="51" grpId="0" animBg="1"/>
      <p:bldP spid="52" grpId="0"/>
      <p:bldP spid="5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Intuition behind 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p.m.f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882834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</a:rPr>
              <a:t>3) What is the probability that she selects two that are defective?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86EB807-81D1-644E-8E48-27BD0A4D5258}"/>
              </a:ext>
            </a:extLst>
          </p:cNvPr>
          <p:cNvSpPr/>
          <p:nvPr/>
        </p:nvSpPr>
        <p:spPr>
          <a:xfrm>
            <a:off x="5216768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27598DD-17F2-884B-B3E5-6301396471F1}"/>
              </a:ext>
            </a:extLst>
          </p:cNvPr>
          <p:cNvSpPr/>
          <p:nvPr/>
        </p:nvSpPr>
        <p:spPr>
          <a:xfrm>
            <a:off x="5627076" y="3159369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D385102-75CB-8B4A-8D49-F7D60924E31E}"/>
              </a:ext>
            </a:extLst>
          </p:cNvPr>
          <p:cNvSpPr/>
          <p:nvPr/>
        </p:nvSpPr>
        <p:spPr>
          <a:xfrm rot="10800000">
            <a:off x="6037384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277191AF-263E-624C-8F59-8B7476A9C467}"/>
              </a:ext>
            </a:extLst>
          </p:cNvPr>
          <p:cNvSpPr/>
          <p:nvPr/>
        </p:nvSpPr>
        <p:spPr>
          <a:xfrm>
            <a:off x="6447692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92EBBB3-2F7F-CC4F-B9F1-4A3A53E1E025}"/>
              </a:ext>
            </a:extLst>
          </p:cNvPr>
          <p:cNvSpPr/>
          <p:nvPr/>
        </p:nvSpPr>
        <p:spPr>
          <a:xfrm rot="10800000">
            <a:off x="6858000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9CC2F-1C87-9449-B4C1-2D36957C814B}"/>
              </a:ext>
            </a:extLst>
          </p:cNvPr>
          <p:cNvSpPr txBox="1"/>
          <p:nvPr/>
        </p:nvSpPr>
        <p:spPr>
          <a:xfrm>
            <a:off x="521676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F7856-E49B-7D4F-9FF8-44EC5BD34375}"/>
              </a:ext>
            </a:extLst>
          </p:cNvPr>
          <p:cNvSpPr txBox="1"/>
          <p:nvPr/>
        </p:nvSpPr>
        <p:spPr>
          <a:xfrm>
            <a:off x="5627076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4B922-97EE-464A-BD15-309E6F129C24}"/>
              </a:ext>
            </a:extLst>
          </p:cNvPr>
          <p:cNvSpPr txBox="1"/>
          <p:nvPr/>
        </p:nvSpPr>
        <p:spPr>
          <a:xfrm>
            <a:off x="601393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93490-8FA9-E142-9CA6-D69B3B6875BA}"/>
              </a:ext>
            </a:extLst>
          </p:cNvPr>
          <p:cNvSpPr txBox="1"/>
          <p:nvPr/>
        </p:nvSpPr>
        <p:spPr>
          <a:xfrm>
            <a:off x="6424246" y="3576935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E4E9A-315D-CB4F-9B11-47C52E9E9E17}"/>
              </a:ext>
            </a:extLst>
          </p:cNvPr>
          <p:cNvSpPr txBox="1"/>
          <p:nvPr/>
        </p:nvSpPr>
        <p:spPr>
          <a:xfrm>
            <a:off x="6834554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1C8CECB3-EAE3-1840-9C00-A3BCB763FDC6}"/>
              </a:ext>
            </a:extLst>
          </p:cNvPr>
          <p:cNvSpPr/>
          <p:nvPr/>
        </p:nvSpPr>
        <p:spPr>
          <a:xfrm>
            <a:off x="2020275" y="4495611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9D46BA6-9EA6-0D47-A4D9-FD904F969CD4}"/>
              </a:ext>
            </a:extLst>
          </p:cNvPr>
          <p:cNvSpPr/>
          <p:nvPr/>
        </p:nvSpPr>
        <p:spPr>
          <a:xfrm rot="10800000">
            <a:off x="2840891" y="4513195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6A133-AB0E-7249-A4D6-F663D268369E}"/>
              </a:ext>
            </a:extLst>
          </p:cNvPr>
          <p:cNvSpPr txBox="1"/>
          <p:nvPr/>
        </p:nvSpPr>
        <p:spPr>
          <a:xfrm>
            <a:off x="2020275" y="492640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57B19-CB2E-3044-9DEB-EE4194532E97}"/>
              </a:ext>
            </a:extLst>
          </p:cNvPr>
          <p:cNvSpPr txBox="1"/>
          <p:nvPr/>
        </p:nvSpPr>
        <p:spPr>
          <a:xfrm>
            <a:off x="2817445" y="492640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49" name="Donut 48">
            <a:extLst>
              <a:ext uri="{FF2B5EF4-FFF2-40B4-BE49-F238E27FC236}">
                <a16:creationId xmlns:a16="http://schemas.microsoft.com/office/drawing/2014/main" id="{B62C7A9F-C466-0540-820F-78B221DB3CC8}"/>
              </a:ext>
            </a:extLst>
          </p:cNvPr>
          <p:cNvSpPr/>
          <p:nvPr/>
        </p:nvSpPr>
        <p:spPr>
          <a:xfrm>
            <a:off x="1879600" y="4169455"/>
            <a:ext cx="1348154" cy="1307614"/>
          </a:xfrm>
          <a:prstGeom prst="donut">
            <a:avLst>
              <a:gd name="adj" fmla="val 255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/>
              <p:nvPr/>
            </p:nvSpPr>
            <p:spPr>
              <a:xfrm>
                <a:off x="4189044" y="4416293"/>
                <a:ext cx="7617150" cy="1532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/>
                    </a:solidFill>
                  </a:rPr>
                  <a:t>We only have two defective. There is only one possible set</a:t>
                </a:r>
              </a:p>
              <a:p>
                <a:r>
                  <a:rPr lang="en-US" sz="2400" dirty="0">
                    <a:solidFill>
                      <a:schemeClr val="bg2"/>
                    </a:solidFill>
                  </a:rPr>
                  <a:t>E and C.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44" y="4416293"/>
                <a:ext cx="7617150" cy="1532727"/>
              </a:xfrm>
              <a:prstGeom prst="rect">
                <a:avLst/>
              </a:prstGeom>
              <a:blipFill>
                <a:blip r:embed="rId3"/>
                <a:stretch>
                  <a:fillRect l="-1165" t="-3279" r="-333"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Up Arrow 37">
            <a:extLst>
              <a:ext uri="{FF2B5EF4-FFF2-40B4-BE49-F238E27FC236}">
                <a16:creationId xmlns:a16="http://schemas.microsoft.com/office/drawing/2014/main" id="{B98ABF27-57E0-B346-9F60-EE750821F0EF}"/>
              </a:ext>
            </a:extLst>
          </p:cNvPr>
          <p:cNvSpPr/>
          <p:nvPr/>
        </p:nvSpPr>
        <p:spPr>
          <a:xfrm rot="10800000">
            <a:off x="2426668" y="4512500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3AEBBC-2C0B-7243-945D-E99ADA49793D}"/>
              </a:ext>
            </a:extLst>
          </p:cNvPr>
          <p:cNvSpPr txBox="1"/>
          <p:nvPr/>
        </p:nvSpPr>
        <p:spPr>
          <a:xfrm>
            <a:off x="2401287" y="492038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09270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7" grpId="0" animBg="1"/>
      <p:bldP spid="19" grpId="0" animBg="1"/>
      <p:bldP spid="22" grpId="0"/>
      <p:bldP spid="24" grpId="0"/>
      <p:bldP spid="49" grpId="0" animBg="1"/>
      <p:bldP spid="53" grpId="0"/>
      <p:bldP spid="38" grpId="0" animBg="1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Intuition behind 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p.m.f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882834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2"/>
                </a:solidFill>
              </a:rPr>
              <a:t>4) We need to complete the sample with one non-defective.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486EB807-81D1-644E-8E48-27BD0A4D5258}"/>
              </a:ext>
            </a:extLst>
          </p:cNvPr>
          <p:cNvSpPr/>
          <p:nvPr/>
        </p:nvSpPr>
        <p:spPr>
          <a:xfrm>
            <a:off x="5216768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C27598DD-17F2-884B-B3E5-6301396471F1}"/>
              </a:ext>
            </a:extLst>
          </p:cNvPr>
          <p:cNvSpPr/>
          <p:nvPr/>
        </p:nvSpPr>
        <p:spPr>
          <a:xfrm>
            <a:off x="5627076" y="3159369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AD385102-75CB-8B4A-8D49-F7D60924E31E}"/>
              </a:ext>
            </a:extLst>
          </p:cNvPr>
          <p:cNvSpPr/>
          <p:nvPr/>
        </p:nvSpPr>
        <p:spPr>
          <a:xfrm rot="10800000">
            <a:off x="6037384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277191AF-263E-624C-8F59-8B7476A9C467}"/>
              </a:ext>
            </a:extLst>
          </p:cNvPr>
          <p:cNvSpPr/>
          <p:nvPr/>
        </p:nvSpPr>
        <p:spPr>
          <a:xfrm>
            <a:off x="6447692" y="3141785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C92EBBB3-2F7F-CC4F-B9F1-4A3A53E1E025}"/>
              </a:ext>
            </a:extLst>
          </p:cNvPr>
          <p:cNvSpPr/>
          <p:nvPr/>
        </p:nvSpPr>
        <p:spPr>
          <a:xfrm rot="10800000">
            <a:off x="6858000" y="3159369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19CC2F-1C87-9449-B4C1-2D36957C814B}"/>
              </a:ext>
            </a:extLst>
          </p:cNvPr>
          <p:cNvSpPr txBox="1"/>
          <p:nvPr/>
        </p:nvSpPr>
        <p:spPr>
          <a:xfrm>
            <a:off x="521676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F7856-E49B-7D4F-9FF8-44EC5BD34375}"/>
              </a:ext>
            </a:extLst>
          </p:cNvPr>
          <p:cNvSpPr txBox="1"/>
          <p:nvPr/>
        </p:nvSpPr>
        <p:spPr>
          <a:xfrm>
            <a:off x="5627076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4B922-97EE-464A-BD15-309E6F129C24}"/>
              </a:ext>
            </a:extLst>
          </p:cNvPr>
          <p:cNvSpPr txBox="1"/>
          <p:nvPr/>
        </p:nvSpPr>
        <p:spPr>
          <a:xfrm>
            <a:off x="6013938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993490-8FA9-E142-9CA6-D69B3B6875BA}"/>
              </a:ext>
            </a:extLst>
          </p:cNvPr>
          <p:cNvSpPr txBox="1"/>
          <p:nvPr/>
        </p:nvSpPr>
        <p:spPr>
          <a:xfrm>
            <a:off x="6424246" y="3576935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0E4E9A-315D-CB4F-9B11-47C52E9E9E17}"/>
              </a:ext>
            </a:extLst>
          </p:cNvPr>
          <p:cNvSpPr txBox="1"/>
          <p:nvPr/>
        </p:nvSpPr>
        <p:spPr>
          <a:xfrm>
            <a:off x="6834554" y="3572580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1C8CECB3-EAE3-1840-9C00-A3BCB763FDC6}"/>
              </a:ext>
            </a:extLst>
          </p:cNvPr>
          <p:cNvSpPr/>
          <p:nvPr/>
        </p:nvSpPr>
        <p:spPr>
          <a:xfrm>
            <a:off x="2020275" y="4495611"/>
            <a:ext cx="281354" cy="38686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19D46BA6-9EA6-0D47-A4D9-FD904F969CD4}"/>
              </a:ext>
            </a:extLst>
          </p:cNvPr>
          <p:cNvSpPr/>
          <p:nvPr/>
        </p:nvSpPr>
        <p:spPr>
          <a:xfrm rot="10800000">
            <a:off x="2840891" y="4513195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E6A133-AB0E-7249-A4D6-F663D268369E}"/>
              </a:ext>
            </a:extLst>
          </p:cNvPr>
          <p:cNvSpPr txBox="1"/>
          <p:nvPr/>
        </p:nvSpPr>
        <p:spPr>
          <a:xfrm>
            <a:off x="2020275" y="492640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9757B19-CB2E-3044-9DEB-EE4194532E97}"/>
              </a:ext>
            </a:extLst>
          </p:cNvPr>
          <p:cNvSpPr txBox="1"/>
          <p:nvPr/>
        </p:nvSpPr>
        <p:spPr>
          <a:xfrm>
            <a:off x="2817445" y="492640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C</a:t>
            </a:r>
          </a:p>
        </p:txBody>
      </p:sp>
      <p:sp>
        <p:nvSpPr>
          <p:cNvPr id="49" name="Donut 48">
            <a:extLst>
              <a:ext uri="{FF2B5EF4-FFF2-40B4-BE49-F238E27FC236}">
                <a16:creationId xmlns:a16="http://schemas.microsoft.com/office/drawing/2014/main" id="{B62C7A9F-C466-0540-820F-78B221DB3CC8}"/>
              </a:ext>
            </a:extLst>
          </p:cNvPr>
          <p:cNvSpPr/>
          <p:nvPr/>
        </p:nvSpPr>
        <p:spPr>
          <a:xfrm>
            <a:off x="1879600" y="4169455"/>
            <a:ext cx="1348154" cy="1307614"/>
          </a:xfrm>
          <a:prstGeom prst="donut">
            <a:avLst>
              <a:gd name="adj" fmla="val 2554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/>
              <p:nvPr/>
            </p:nvSpPr>
            <p:spPr>
              <a:xfrm>
                <a:off x="4189044" y="4416293"/>
                <a:ext cx="5727786" cy="1163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/>
                    </a:solidFill>
                  </a:rPr>
                  <a:t>There are three non-defective. A, B, and D.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7F963-3BC5-074C-BBDB-F86A0E76C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044" y="4416293"/>
                <a:ext cx="5727786" cy="1163395"/>
              </a:xfrm>
              <a:prstGeom prst="rect">
                <a:avLst/>
              </a:prstGeom>
              <a:blipFill>
                <a:blip r:embed="rId3"/>
                <a:stretch>
                  <a:fillRect l="-1549" t="-4301" r="-664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Up Arrow 37">
            <a:extLst>
              <a:ext uri="{FF2B5EF4-FFF2-40B4-BE49-F238E27FC236}">
                <a16:creationId xmlns:a16="http://schemas.microsoft.com/office/drawing/2014/main" id="{B98ABF27-57E0-B346-9F60-EE750821F0EF}"/>
              </a:ext>
            </a:extLst>
          </p:cNvPr>
          <p:cNvSpPr/>
          <p:nvPr/>
        </p:nvSpPr>
        <p:spPr>
          <a:xfrm rot="10800000">
            <a:off x="2426668" y="4512500"/>
            <a:ext cx="281354" cy="3868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3AEBBC-2C0B-7243-945D-E99ADA49793D}"/>
              </a:ext>
            </a:extLst>
          </p:cNvPr>
          <p:cNvSpPr txBox="1"/>
          <p:nvPr/>
        </p:nvSpPr>
        <p:spPr>
          <a:xfrm>
            <a:off x="2401287" y="4920386"/>
            <a:ext cx="28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1527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/>
      <p:bldP spid="17" grpId="0" animBg="1"/>
      <p:bldP spid="19" grpId="0" animBg="1"/>
      <p:bldP spid="22" grpId="0"/>
      <p:bldP spid="24" grpId="0"/>
      <p:bldP spid="49" grpId="0" animBg="1"/>
      <p:bldP spid="53" grpId="0"/>
      <p:bldP spid="38" grpId="0" animBg="1"/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Intuition behind the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p.m.f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5) We can now calculate the probability as: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𝑓𝑎𝑣𝑜𝑟𝑎𝑏𝑙𝑒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𝑜𝑢𝑡𝑐𝑜𝑚𝑒𝑠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𝑜𝑢𝑡𝑐𝑜𝑚𝑒𝑠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𝑡𝑤𝑜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𝑑𝑒𝑓𝑒𝑐𝑡𝑖𝑣𝑒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1∗3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  <a:blipFill>
                <a:blip r:embed="rId3"/>
                <a:stretch>
                  <a:fillRect l="-999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20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Example Hypergeometric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698065" cy="3810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We take </a:t>
            </a:r>
            <a:r>
              <a:rPr lang="en-US" sz="2400" dirty="0">
                <a:solidFill>
                  <a:srgbClr val="0070C0"/>
                </a:solidFill>
              </a:rPr>
              <a:t>five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 jellybeans from </a:t>
            </a:r>
            <a:r>
              <a:rPr lang="en-US" sz="2400" dirty="0">
                <a:solidFill>
                  <a:srgbClr val="0070C0"/>
                </a:solidFill>
              </a:rPr>
              <a:t>a box containing 20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. There are exactly </a:t>
            </a:r>
            <a:r>
              <a:rPr lang="en-US" sz="2400" dirty="0">
                <a:solidFill>
                  <a:srgbClr val="0070C0"/>
                </a:solidFill>
              </a:rPr>
              <a:t>three licorice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 jellybeans. </a:t>
            </a:r>
          </a:p>
          <a:p>
            <a:pPr marL="45720" indent="0"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What is the probability that </a:t>
            </a:r>
            <a:r>
              <a:rPr lang="en-US" sz="2400" dirty="0">
                <a:solidFill>
                  <a:srgbClr val="0070C0"/>
                </a:solidFill>
              </a:rPr>
              <a:t>one out of five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</a:rPr>
              <a:t>jellybeans is licorice?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  <p:pic>
        <p:nvPicPr>
          <p:cNvPr id="1028" name="Picture 4" descr="Bulk Jelly Beans - 750 Pc. | Oriental Trading">
            <a:extLst>
              <a:ext uri="{FF2B5EF4-FFF2-40B4-BE49-F238E27FC236}">
                <a16:creationId xmlns:a16="http://schemas.microsoft.com/office/drawing/2014/main" id="{752279E5-C3D3-0246-8DC8-8310937D7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27" y="2328864"/>
            <a:ext cx="3005136" cy="300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Donut 5">
            <a:extLst>
              <a:ext uri="{FF2B5EF4-FFF2-40B4-BE49-F238E27FC236}">
                <a16:creationId xmlns:a16="http://schemas.microsoft.com/office/drawing/2014/main" id="{71AD3E1A-FC59-AA41-8AD3-3D978A26BB0E}"/>
              </a:ext>
            </a:extLst>
          </p:cNvPr>
          <p:cNvSpPr/>
          <p:nvPr/>
        </p:nvSpPr>
        <p:spPr>
          <a:xfrm>
            <a:off x="7183316" y="1741102"/>
            <a:ext cx="4430957" cy="4180659"/>
          </a:xfrm>
          <a:prstGeom prst="donut">
            <a:avLst>
              <a:gd name="adj" fmla="val 15689"/>
            </a:avLst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6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the hypergeometric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It can be show mathematically that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mean for the hypergeometric distribution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is:</a:t>
                </a:r>
                <a:endParaRPr lang="en-US" sz="24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It can be show mathematically that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variance for the binomial distribution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is:</a:t>
                </a:r>
                <a:endParaRPr lang="en-US" sz="240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  <a:blipFill>
                <a:blip r:embed="rId3"/>
                <a:stretch>
                  <a:fillRect l="-856" t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805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111911" cy="3083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Assume that the number of </a:t>
            </a:r>
            <a:r>
              <a:rPr lang="en-US" sz="2400" dirty="0">
                <a:solidFill>
                  <a:srgbClr val="0070C0"/>
                </a:solidFill>
              </a:rPr>
              <a:t>arrivals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at the drive-thru window of a fast-food restaurant during a </a:t>
            </a:r>
            <a:r>
              <a:rPr lang="en-US" sz="2400" dirty="0">
                <a:solidFill>
                  <a:srgbClr val="0070C0"/>
                </a:solidFill>
              </a:rPr>
              <a:t>15-minute period 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is on </a:t>
            </a:r>
            <a:r>
              <a:rPr lang="en-US" sz="2400" dirty="0">
                <a:solidFill>
                  <a:srgbClr val="0070C0"/>
                </a:solidFill>
              </a:rPr>
              <a:t>average 10 cars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 What is the probability of exactly </a:t>
            </a:r>
            <a:r>
              <a:rPr lang="en-US" sz="2400" dirty="0">
                <a:solidFill>
                  <a:srgbClr val="0070C0"/>
                </a:solidFill>
              </a:rPr>
              <a:t>five arrivals in 15 minutes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?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 descr="Fast-food fans queue at McDonald&amp;#39;s drive-thrus for a final meal before  burger giant closes | Daily Mail Online">
            <a:extLst>
              <a:ext uri="{FF2B5EF4-FFF2-40B4-BE49-F238E27FC236}">
                <a16:creationId xmlns:a16="http://schemas.microsoft.com/office/drawing/2014/main" id="{ADCC54AD-7EE9-B449-93F7-B76651FF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63" y="2474668"/>
            <a:ext cx="4621111" cy="30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13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Understand </a:t>
            </a:r>
            <a:r>
              <a:rPr lang="en-US" sz="2400" dirty="0">
                <a:solidFill>
                  <a:srgbClr val="0070C0"/>
                </a:solidFill>
              </a:rPr>
              <a:t>discrete probability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experiments, their outcomes and distributions.</a:t>
            </a:r>
          </a:p>
          <a:p>
            <a:pPr>
              <a:buSzPct val="150000"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Explore applications to the </a:t>
            </a:r>
            <a:r>
              <a:rPr lang="en-US" sz="2400" dirty="0">
                <a:solidFill>
                  <a:srgbClr val="0070C0"/>
                </a:solidFill>
              </a:rPr>
              <a:t>Binomial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dirty="0">
                <a:solidFill>
                  <a:srgbClr val="0070C0"/>
                </a:solidFill>
              </a:rPr>
              <a:t>Poisson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and </a:t>
            </a:r>
            <a:r>
              <a:rPr lang="en-US" sz="2400" dirty="0">
                <a:solidFill>
                  <a:srgbClr val="0070C0"/>
                </a:solidFill>
              </a:rPr>
              <a:t>Hypergeometric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distributions.</a:t>
            </a:r>
          </a:p>
          <a:p>
            <a:pPr marL="0" indent="0">
              <a:buSzPct val="150000"/>
              <a:buNone/>
            </a:pP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2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the hypergeometric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The Poisson distribution estimates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the number of occurrences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over a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specified interval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of time or space.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 the probability of </a:t>
                </a:r>
                <a:r>
                  <a:rPr lang="en-US" sz="2400" dirty="0">
                    <a:solidFill>
                      <a:srgbClr val="0070C0"/>
                    </a:solidFill>
                  </a:rPr>
                  <a:t>x successes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in an </a:t>
                </a:r>
                <a:r>
                  <a:rPr lang="en-US" sz="2400" dirty="0">
                    <a:solidFill>
                      <a:srgbClr val="0070C0"/>
                    </a:solidFill>
                  </a:rPr>
                  <a:t>interval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expected number of successes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in any given interval </a:t>
                </a:r>
                <a:r>
                  <a:rPr lang="en-US" sz="2400" dirty="0">
                    <a:solidFill>
                      <a:srgbClr val="0070C0"/>
                    </a:solidFill>
                  </a:rPr>
                  <a:t>also 	the variance.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 </a:t>
                </a:r>
                <a:r>
                  <a:rPr lang="en-US" sz="2400" dirty="0">
                    <a:solidFill>
                      <a:srgbClr val="0070C0"/>
                    </a:solidFill>
                  </a:rPr>
                  <a:t>Euler’s number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2.71828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29566" y="2286000"/>
                <a:ext cx="8882834" cy="3810000"/>
              </a:xfrm>
              <a:blipFill>
                <a:blip r:embed="rId3"/>
                <a:stretch>
                  <a:fillRect l="-856" t="-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15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the hypergeometric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A55029-7BA8-6046-850B-7BC85C8CD0B9}"/>
              </a:ext>
            </a:extLst>
          </p:cNvPr>
          <p:cNvCxnSpPr/>
          <p:nvPr/>
        </p:nvCxnSpPr>
        <p:spPr>
          <a:xfrm>
            <a:off x="1429566" y="3165235"/>
            <a:ext cx="8875019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CC97CB-8213-224D-8252-075316B9B9D9}"/>
              </a:ext>
            </a:extLst>
          </p:cNvPr>
          <p:cNvSpPr txBox="1"/>
          <p:nvPr/>
        </p:nvSpPr>
        <p:spPr>
          <a:xfrm>
            <a:off x="9823938" y="3244334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1hour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78BC04-3F14-C245-8D19-0DC13417DC4D}"/>
              </a:ext>
            </a:extLst>
          </p:cNvPr>
          <p:cNvSpPr/>
          <p:nvPr/>
        </p:nvSpPr>
        <p:spPr>
          <a:xfrm>
            <a:off x="1770184" y="3055345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C01615F-A1F4-604D-B9D7-03365C3AC8E4}"/>
              </a:ext>
            </a:extLst>
          </p:cNvPr>
          <p:cNvSpPr/>
          <p:nvPr/>
        </p:nvSpPr>
        <p:spPr>
          <a:xfrm>
            <a:off x="2684584" y="3055345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45C115-D08D-D040-BE62-556A8DB3BE52}"/>
              </a:ext>
            </a:extLst>
          </p:cNvPr>
          <p:cNvSpPr/>
          <p:nvPr/>
        </p:nvSpPr>
        <p:spPr>
          <a:xfrm>
            <a:off x="2801814" y="3055345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1977653-AAA4-2143-B0E1-EDAB3A7C3E39}"/>
              </a:ext>
            </a:extLst>
          </p:cNvPr>
          <p:cNvSpPr/>
          <p:nvPr/>
        </p:nvSpPr>
        <p:spPr>
          <a:xfrm>
            <a:off x="3598982" y="3064114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6D2CED-6399-F74A-9E31-7A2D2713D031}"/>
              </a:ext>
            </a:extLst>
          </p:cNvPr>
          <p:cNvSpPr/>
          <p:nvPr/>
        </p:nvSpPr>
        <p:spPr>
          <a:xfrm>
            <a:off x="6201505" y="3064114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2A26D08-DB26-D145-8873-CBDE768D0AC6}"/>
              </a:ext>
            </a:extLst>
          </p:cNvPr>
          <p:cNvSpPr/>
          <p:nvPr/>
        </p:nvSpPr>
        <p:spPr>
          <a:xfrm>
            <a:off x="9390186" y="3055345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14A85E-70B0-4541-8CD8-CF7BE84BF2E4}"/>
              </a:ext>
            </a:extLst>
          </p:cNvPr>
          <p:cNvSpPr txBox="1"/>
          <p:nvPr/>
        </p:nvSpPr>
        <p:spPr>
          <a:xfrm>
            <a:off x="9823938" y="2139028"/>
            <a:ext cx="9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Six arrivals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5202EA-D583-E84B-9CB3-A982D34775A5}"/>
                  </a:ext>
                </a:extLst>
              </p:cNvPr>
              <p:cNvSpPr txBox="1"/>
              <p:nvPr/>
            </p:nvSpPr>
            <p:spPr>
              <a:xfrm>
                <a:off x="1429565" y="3962400"/>
                <a:ext cx="24038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per hour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75202EA-D583-E84B-9CB3-A982D347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9565" y="3962400"/>
                <a:ext cx="2403877" cy="461665"/>
              </a:xfrm>
              <a:prstGeom prst="rect">
                <a:avLst/>
              </a:prstGeom>
              <a:blipFill>
                <a:blip r:embed="rId3"/>
                <a:stretch>
                  <a:fillRect l="-52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4CCB5D-E803-3A4F-9717-70D822240D11}"/>
              </a:ext>
            </a:extLst>
          </p:cNvPr>
          <p:cNvCxnSpPr/>
          <p:nvPr/>
        </p:nvCxnSpPr>
        <p:spPr>
          <a:xfrm>
            <a:off x="1429566" y="5526872"/>
            <a:ext cx="8875019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A8EC8C05-064C-D849-8678-476E21B3E195}"/>
              </a:ext>
            </a:extLst>
          </p:cNvPr>
          <p:cNvSpPr/>
          <p:nvPr/>
        </p:nvSpPr>
        <p:spPr>
          <a:xfrm>
            <a:off x="2602518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55686E-7BF4-A447-8855-8CEE6AC3F2D7}"/>
              </a:ext>
            </a:extLst>
          </p:cNvPr>
          <p:cNvSpPr/>
          <p:nvPr/>
        </p:nvSpPr>
        <p:spPr>
          <a:xfrm>
            <a:off x="5240215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038A00-EDFA-A74F-B56C-9F7A2AB75483}"/>
              </a:ext>
            </a:extLst>
          </p:cNvPr>
          <p:cNvSpPr/>
          <p:nvPr/>
        </p:nvSpPr>
        <p:spPr>
          <a:xfrm>
            <a:off x="8030312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1F8F55-B761-FA4B-B4A5-67EE06A3863C}"/>
              </a:ext>
            </a:extLst>
          </p:cNvPr>
          <p:cNvSpPr/>
          <p:nvPr/>
        </p:nvSpPr>
        <p:spPr>
          <a:xfrm>
            <a:off x="4595440" y="5425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EC661A-49CF-8246-BEA1-8318C1BE0126}"/>
              </a:ext>
            </a:extLst>
          </p:cNvPr>
          <p:cNvSpPr/>
          <p:nvPr/>
        </p:nvSpPr>
        <p:spPr>
          <a:xfrm>
            <a:off x="4923696" y="5425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BB788B1-02DC-A84E-BB51-73ADAB68EF3F}"/>
              </a:ext>
            </a:extLst>
          </p:cNvPr>
          <p:cNvSpPr/>
          <p:nvPr/>
        </p:nvSpPr>
        <p:spPr>
          <a:xfrm>
            <a:off x="9870829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0C3A0E-A900-6246-A1AC-AD967B91E60C}"/>
              </a:ext>
            </a:extLst>
          </p:cNvPr>
          <p:cNvSpPr txBox="1"/>
          <p:nvPr/>
        </p:nvSpPr>
        <p:spPr>
          <a:xfrm>
            <a:off x="9823938" y="4500665"/>
            <a:ext cx="9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Eleven arrivals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981698-5A2A-0A4C-9240-2D20FF41B334}"/>
              </a:ext>
            </a:extLst>
          </p:cNvPr>
          <p:cNvSpPr txBox="1"/>
          <p:nvPr/>
        </p:nvSpPr>
        <p:spPr>
          <a:xfrm>
            <a:off x="9823938" y="5751094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1hour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5F27658-A8E6-7B46-9A71-8C2EBB0A4559}"/>
              </a:ext>
            </a:extLst>
          </p:cNvPr>
          <p:cNvSpPr/>
          <p:nvPr/>
        </p:nvSpPr>
        <p:spPr>
          <a:xfrm>
            <a:off x="6834545" y="5425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8F4B102-65E2-A245-BFE9-BF9823FFD9A3}"/>
              </a:ext>
            </a:extLst>
          </p:cNvPr>
          <p:cNvSpPr/>
          <p:nvPr/>
        </p:nvSpPr>
        <p:spPr>
          <a:xfrm>
            <a:off x="1611913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FA8F12-412D-CF4A-9252-63E479DE56CA}"/>
              </a:ext>
            </a:extLst>
          </p:cNvPr>
          <p:cNvSpPr/>
          <p:nvPr/>
        </p:nvSpPr>
        <p:spPr>
          <a:xfrm>
            <a:off x="8745398" y="5425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1DA40A5-AC3F-D340-8B30-C9CF1B21085D}"/>
              </a:ext>
            </a:extLst>
          </p:cNvPr>
          <p:cNvSpPr/>
          <p:nvPr/>
        </p:nvSpPr>
        <p:spPr>
          <a:xfrm>
            <a:off x="5357445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CBAB36-D741-1A45-8A45-13B0E60C56F1}"/>
              </a:ext>
            </a:extLst>
          </p:cNvPr>
          <p:cNvSpPr/>
          <p:nvPr/>
        </p:nvSpPr>
        <p:spPr>
          <a:xfrm>
            <a:off x="7110037" y="5416982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FB4A47-90B3-094D-8F5D-E9C13084E61F}"/>
              </a:ext>
            </a:extLst>
          </p:cNvPr>
          <p:cNvSpPr txBox="1"/>
          <p:nvPr/>
        </p:nvSpPr>
        <p:spPr>
          <a:xfrm>
            <a:off x="5110608" y="3962400"/>
            <a:ext cx="2233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“Memoryless”</a:t>
            </a:r>
          </a:p>
        </p:txBody>
      </p:sp>
    </p:spTree>
    <p:extLst>
      <p:ext uri="{BB962C8B-B14F-4D97-AF65-F5344CB8AC3E}">
        <p14:creationId xmlns:p14="http://schemas.microsoft.com/office/powerpoint/2010/main" val="8552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1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the hypergeometric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815071-F8CC-A749-9C93-2CE4907B46BF}"/>
              </a:ext>
            </a:extLst>
          </p:cNvPr>
          <p:cNvCxnSpPr/>
          <p:nvPr/>
        </p:nvCxnSpPr>
        <p:spPr>
          <a:xfrm>
            <a:off x="1429566" y="3123641"/>
            <a:ext cx="8875019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17BB786-7E21-A84E-B7CF-9155E140E7A1}"/>
              </a:ext>
            </a:extLst>
          </p:cNvPr>
          <p:cNvSpPr/>
          <p:nvPr/>
        </p:nvSpPr>
        <p:spPr>
          <a:xfrm>
            <a:off x="2602518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76AA55C-20EF-ED4B-8DB2-0E55E726C96A}"/>
              </a:ext>
            </a:extLst>
          </p:cNvPr>
          <p:cNvSpPr/>
          <p:nvPr/>
        </p:nvSpPr>
        <p:spPr>
          <a:xfrm>
            <a:off x="5240215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57CA25-C4DE-0B49-9A0A-99C5BB43BF85}"/>
              </a:ext>
            </a:extLst>
          </p:cNvPr>
          <p:cNvSpPr/>
          <p:nvPr/>
        </p:nvSpPr>
        <p:spPr>
          <a:xfrm>
            <a:off x="8030312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01B4C2-E9BC-5F4A-88BF-61CE1C109C11}"/>
              </a:ext>
            </a:extLst>
          </p:cNvPr>
          <p:cNvSpPr/>
          <p:nvPr/>
        </p:nvSpPr>
        <p:spPr>
          <a:xfrm>
            <a:off x="4595440" y="3022520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EAA5E3-5B3B-1547-A495-72671664B7D7}"/>
              </a:ext>
            </a:extLst>
          </p:cNvPr>
          <p:cNvSpPr/>
          <p:nvPr/>
        </p:nvSpPr>
        <p:spPr>
          <a:xfrm>
            <a:off x="4923696" y="3022520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1F69355-3502-5840-8FE3-9978F4ABB591}"/>
              </a:ext>
            </a:extLst>
          </p:cNvPr>
          <p:cNvSpPr/>
          <p:nvPr/>
        </p:nvSpPr>
        <p:spPr>
          <a:xfrm>
            <a:off x="9870829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F228F1-A65A-A049-9A60-5D734F9EDDF9}"/>
              </a:ext>
            </a:extLst>
          </p:cNvPr>
          <p:cNvSpPr txBox="1"/>
          <p:nvPr/>
        </p:nvSpPr>
        <p:spPr>
          <a:xfrm>
            <a:off x="9823938" y="2097434"/>
            <a:ext cx="9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Eleven arrivals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64362C-451C-1441-94AC-A547C2767075}"/>
              </a:ext>
            </a:extLst>
          </p:cNvPr>
          <p:cNvSpPr/>
          <p:nvPr/>
        </p:nvSpPr>
        <p:spPr>
          <a:xfrm>
            <a:off x="6834545" y="3022520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28A5A15-FCC0-8C47-B370-58384C6E9581}"/>
              </a:ext>
            </a:extLst>
          </p:cNvPr>
          <p:cNvSpPr/>
          <p:nvPr/>
        </p:nvSpPr>
        <p:spPr>
          <a:xfrm>
            <a:off x="1611913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4D3A71-57BD-5446-8913-DC98B24E700B}"/>
              </a:ext>
            </a:extLst>
          </p:cNvPr>
          <p:cNvSpPr/>
          <p:nvPr/>
        </p:nvSpPr>
        <p:spPr>
          <a:xfrm>
            <a:off x="8745398" y="3022520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05D71D-4D81-024C-82D0-6CA74796877E}"/>
              </a:ext>
            </a:extLst>
          </p:cNvPr>
          <p:cNvSpPr/>
          <p:nvPr/>
        </p:nvSpPr>
        <p:spPr>
          <a:xfrm>
            <a:off x="5357445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2D42D62-FAA7-8143-87C6-3C7D6C39E7AC}"/>
              </a:ext>
            </a:extLst>
          </p:cNvPr>
          <p:cNvSpPr/>
          <p:nvPr/>
        </p:nvSpPr>
        <p:spPr>
          <a:xfrm>
            <a:off x="7110037" y="301375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2A9A9D-2E0E-F54A-A399-D17337E7A9E4}"/>
              </a:ext>
            </a:extLst>
          </p:cNvPr>
          <p:cNvSpPr txBox="1"/>
          <p:nvPr/>
        </p:nvSpPr>
        <p:spPr>
          <a:xfrm>
            <a:off x="9823938" y="3244334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1hour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5B30A2-A3F2-444E-B084-827BEB3D23CC}"/>
              </a:ext>
            </a:extLst>
          </p:cNvPr>
          <p:cNvCxnSpPr>
            <a:cxnSpLocks/>
          </p:cNvCxnSpPr>
          <p:nvPr/>
        </p:nvCxnSpPr>
        <p:spPr>
          <a:xfrm>
            <a:off x="1429566" y="4817111"/>
            <a:ext cx="4431972" cy="0"/>
          </a:xfrm>
          <a:prstGeom prst="line">
            <a:avLst/>
          </a:prstGeom>
          <a:ln w="1270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D38D69F8-02C1-EF40-BBB3-5606CC671104}"/>
              </a:ext>
            </a:extLst>
          </p:cNvPr>
          <p:cNvSpPr/>
          <p:nvPr/>
        </p:nvSpPr>
        <p:spPr>
          <a:xfrm>
            <a:off x="2872147" y="470722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E34716D-1BE1-A340-9518-ACCFDFD89DC2}"/>
              </a:ext>
            </a:extLst>
          </p:cNvPr>
          <p:cNvSpPr/>
          <p:nvPr/>
        </p:nvSpPr>
        <p:spPr>
          <a:xfrm>
            <a:off x="3974125" y="470722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FCFFDDC-068F-7740-8980-4BFCC4D89E3E}"/>
              </a:ext>
            </a:extLst>
          </p:cNvPr>
          <p:cNvSpPr/>
          <p:nvPr/>
        </p:nvSpPr>
        <p:spPr>
          <a:xfrm>
            <a:off x="3598982" y="4715990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913BD7-94C1-9D49-BA97-DBBC4C934975}"/>
              </a:ext>
            </a:extLst>
          </p:cNvPr>
          <p:cNvSpPr txBox="1"/>
          <p:nvPr/>
        </p:nvSpPr>
        <p:spPr>
          <a:xfrm>
            <a:off x="5591906" y="4021113"/>
            <a:ext cx="961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Four arrivals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D08F9B2-0338-D140-9D68-35C7473FE68C}"/>
              </a:ext>
            </a:extLst>
          </p:cNvPr>
          <p:cNvSpPr/>
          <p:nvPr/>
        </p:nvSpPr>
        <p:spPr>
          <a:xfrm>
            <a:off x="1881542" y="4707221"/>
            <a:ext cx="234461" cy="219780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E95FF2F-0B4A-2E40-BDF7-EA31456F42F7}"/>
              </a:ext>
            </a:extLst>
          </p:cNvPr>
          <p:cNvSpPr txBox="1"/>
          <p:nvPr/>
        </p:nvSpPr>
        <p:spPr>
          <a:xfrm>
            <a:off x="5591906" y="4935769"/>
            <a:ext cx="13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½ hour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3AB5BF-94DE-6140-B487-898BB02065C5}"/>
                  </a:ext>
                </a:extLst>
              </p:cNvPr>
              <p:cNvSpPr txBox="1"/>
              <p:nvPr/>
            </p:nvSpPr>
            <p:spPr>
              <a:xfrm>
                <a:off x="9706058" y="3723006"/>
                <a:ext cx="240387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per hour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FA3AB5BF-94DE-6140-B487-898BB0206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6058" y="3723006"/>
                <a:ext cx="2403877" cy="461665"/>
              </a:xfrm>
              <a:prstGeom prst="rect">
                <a:avLst/>
              </a:prstGeom>
              <a:blipFill>
                <a:blip r:embed="rId3"/>
                <a:stretch>
                  <a:fillRect l="-526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488812-11EE-FA44-B2F3-E8AFDBD05BED}"/>
                  </a:ext>
                </a:extLst>
              </p:cNvPr>
              <p:cNvSpPr txBox="1"/>
              <p:nvPr/>
            </p:nvSpPr>
            <p:spPr>
              <a:xfrm>
                <a:off x="5662244" y="5455026"/>
                <a:ext cx="24038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chemeClr val="bg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per half an hour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C488812-11EE-FA44-B2F3-E8AFDBD05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244" y="5455026"/>
                <a:ext cx="2403877" cy="830997"/>
              </a:xfrm>
              <a:prstGeom prst="rect">
                <a:avLst/>
              </a:prstGeom>
              <a:blipFill>
                <a:blip r:embed="rId4"/>
                <a:stretch>
                  <a:fillRect l="-3665" t="-6061" r="-471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07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9" grpId="0" animBg="1"/>
      <p:bldP spid="20" grpId="0" animBg="1"/>
      <p:bldP spid="22" grpId="0" animBg="1"/>
      <p:bldP spid="25" grpId="0"/>
      <p:bldP spid="27" grpId="0" animBg="1"/>
      <p:bldP spid="32" grpId="0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hypergeometric qualities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8882834" cy="3810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An experiment satisfies a Poisson process if: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number of successes with a specified time or space interval equals any integer between zero and infinity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number of successes counted in nonoverlapping intervals are independent</a:t>
            </a:r>
          </a:p>
          <a:p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The probability of success in any interval is the same for all intervals of equal size and is proportional to the size of the interval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1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Poisson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111911" cy="30831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What is the probability of exactly </a:t>
            </a:r>
            <a:r>
              <a:rPr lang="en-US" sz="2400" b="1" i="1" dirty="0">
                <a:solidFill>
                  <a:srgbClr val="0070C0"/>
                </a:solidFill>
              </a:rPr>
              <a:t>five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arrivals in </a:t>
            </a:r>
            <a:r>
              <a:rPr lang="en-US" sz="2400" b="1" i="1" dirty="0">
                <a:solidFill>
                  <a:srgbClr val="0070C0"/>
                </a:solidFill>
              </a:rPr>
              <a:t>15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minutes? What is the probability of </a:t>
            </a:r>
            <a:r>
              <a:rPr lang="en-US" sz="2400" b="1" i="1" dirty="0">
                <a:solidFill>
                  <a:srgbClr val="0070C0"/>
                </a:solidFill>
              </a:rPr>
              <a:t>one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arrival in </a:t>
            </a:r>
            <a:r>
              <a:rPr lang="en-US" sz="2400" b="1" i="1" dirty="0">
                <a:solidFill>
                  <a:srgbClr val="0070C0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minutes? What is the probability of two or more arrivals in </a:t>
            </a:r>
            <a:r>
              <a:rPr lang="en-US" sz="2400" b="1" i="1" dirty="0">
                <a:solidFill>
                  <a:srgbClr val="0070C0"/>
                </a:solidFill>
              </a:rPr>
              <a:t>3</a:t>
            </a: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minutes?</a:t>
            </a:r>
          </a:p>
        </p:txBody>
      </p:sp>
      <p:pic>
        <p:nvPicPr>
          <p:cNvPr id="2050" name="Picture 2" descr="Fast-food fans queue at McDonald&amp;#39;s drive-thrus for a final meal before  burger giant closes | Daily Mail Online">
            <a:extLst>
              <a:ext uri="{FF2B5EF4-FFF2-40B4-BE49-F238E27FC236}">
                <a16:creationId xmlns:a16="http://schemas.microsoft.com/office/drawing/2014/main" id="{ADCC54AD-7EE9-B449-93F7-B76651FF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963" y="2474668"/>
            <a:ext cx="4621111" cy="30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Functions in Excel and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BCFF11-D2DF-A14F-914B-B43DF9715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66" y="2476500"/>
            <a:ext cx="77089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6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05365-754B-AE4C-8DD2-D0B9FC87D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5510496" cy="2668997"/>
          </a:xfrm>
        </p:spPr>
        <p:txBody>
          <a:bodyPr>
            <a:normAutofit fontScale="92500"/>
          </a:bodyPr>
          <a:lstStyle/>
          <a:p>
            <a:pPr marL="0" indent="0">
              <a:buSzPct val="150000"/>
              <a:buNone/>
            </a:pPr>
            <a:r>
              <a:rPr lang="en-US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Your favorite team has made it to the final seconds of the 2022 NBA finals. Your team is behind by 2 and your favorite players (a 90% free throw shooter) has three free throws. What is the probability that your team takes the lead? Tie the game? </a:t>
            </a:r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76A2D-C8A4-C742-AD08-02548AB0C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" r="741" b="-2"/>
          <a:stretch/>
        </p:blipFill>
        <p:spPr>
          <a:xfrm>
            <a:off x="7807929" y="2286000"/>
            <a:ext cx="2743491" cy="28018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04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Binomial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The # of Bernoulli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trial successes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 (with constant probability of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success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)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is 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binomial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random variable, assuming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independent</a:t>
                </a:r>
                <a:r>
                  <a:rPr lang="en-US" sz="2400" i="1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i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trials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The experiment consist of a sequence of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n</a:t>
                </a:r>
                <a:r>
                  <a:rPr lang="en-US" sz="24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identical trials.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Two outcomes are possible on each trial. One outcome is referred to as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success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 and the other one as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failure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The probability of success, denoted by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p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, does not change from trial to trial.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The trials are </a:t>
                </a:r>
                <a:r>
                  <a:rPr lang="en-US" sz="2400" b="1" i="1" dirty="0">
                    <a:solidFill>
                      <a:srgbClr val="0070C0"/>
                    </a:solidFill>
                  </a:rPr>
                  <a:t>independent</a:t>
                </a: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9" t="-332" b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8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Binomial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Understand the experiment</a:t>
                </a: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Shoot a ball into a hoop three times</a:t>
                </a:r>
                <a:endParaRPr lang="en-US" sz="2400" dirty="0"/>
              </a:p>
              <a:p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Count Favorable outcomes and Total Experimental Outcomes</a:t>
                </a:r>
                <a:endParaRPr lang="en-US" sz="2400" dirty="0"/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Made none?, Made Two? </a:t>
                </a:r>
              </a:p>
              <a:p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Remember how to calculate a probability:</a:t>
                </a: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𝐹𝑎𝑣𝑜𝑟𝑎𝑏𝑙𝑒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𝑂𝑢𝑡𝑐𝑜𝑚𝑒𝑠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𝐸𝑥𝑝𝑒𝑟𝑖𝑚𝑒𝑛𝑡𝑎𝑙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𝑂𝑢𝑡𝑐𝑜𝑚𝑒𝑠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49" t="-664" b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0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013"/>
            <a:ext cx="5014913" cy="56299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Binomial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001D6-B8B5-9B48-B9E7-A2ECE3DF2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73" y="3261566"/>
            <a:ext cx="635000" cy="7937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D1AE292-43E1-044D-86BB-ABE0E8CFA105}"/>
              </a:ext>
            </a:extLst>
          </p:cNvPr>
          <p:cNvCxnSpPr>
            <a:cxnSpLocks/>
          </p:cNvCxnSpPr>
          <p:nvPr/>
        </p:nvCxnSpPr>
        <p:spPr>
          <a:xfrm flipV="1">
            <a:off x="2050699" y="2074293"/>
            <a:ext cx="2196352" cy="1564497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639E7C-BFB6-044B-B12D-487CB7FEABD2}"/>
              </a:ext>
            </a:extLst>
          </p:cNvPr>
          <p:cNvCxnSpPr>
            <a:cxnSpLocks/>
          </p:cNvCxnSpPr>
          <p:nvPr/>
        </p:nvCxnSpPr>
        <p:spPr>
          <a:xfrm>
            <a:off x="2050699" y="3653077"/>
            <a:ext cx="2156664" cy="145904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F40BE33-FC87-B84A-A70A-F093F0CC16DB}"/>
              </a:ext>
            </a:extLst>
          </p:cNvPr>
          <p:cNvSpPr txBox="1"/>
          <p:nvPr/>
        </p:nvSpPr>
        <p:spPr>
          <a:xfrm>
            <a:off x="2272829" y="2504519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03EB9-BBB1-1D4D-A6BA-CBC718ECBD3E}"/>
              </a:ext>
            </a:extLst>
          </p:cNvPr>
          <p:cNvSpPr txBox="1"/>
          <p:nvPr/>
        </p:nvSpPr>
        <p:spPr>
          <a:xfrm>
            <a:off x="2329981" y="436780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AF7D8-9835-E347-B757-36FBCD5DC5E6}"/>
              </a:ext>
            </a:extLst>
          </p:cNvPr>
          <p:cNvSpPr txBox="1"/>
          <p:nvPr/>
        </p:nvSpPr>
        <p:spPr>
          <a:xfrm>
            <a:off x="2388116" y="280695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926D5D-6785-F74B-8E01-33383F9D94EC}"/>
              </a:ext>
            </a:extLst>
          </p:cNvPr>
          <p:cNvSpPr txBox="1"/>
          <p:nvPr/>
        </p:nvSpPr>
        <p:spPr>
          <a:xfrm>
            <a:off x="2388116" y="407379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EDF01E-A74B-6149-8E45-5E353C5D177B}"/>
              </a:ext>
            </a:extLst>
          </p:cNvPr>
          <p:cNvCxnSpPr>
            <a:cxnSpLocks/>
          </p:cNvCxnSpPr>
          <p:nvPr/>
        </p:nvCxnSpPr>
        <p:spPr>
          <a:xfrm flipV="1">
            <a:off x="4312624" y="1190097"/>
            <a:ext cx="1827319" cy="85468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46C8B-311B-7C4C-82F1-EF514CC77ADC}"/>
              </a:ext>
            </a:extLst>
          </p:cNvPr>
          <p:cNvCxnSpPr>
            <a:cxnSpLocks/>
          </p:cNvCxnSpPr>
          <p:nvPr/>
        </p:nvCxnSpPr>
        <p:spPr>
          <a:xfrm>
            <a:off x="4312624" y="2044777"/>
            <a:ext cx="1868723" cy="65971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8389F3F-7E77-9E4C-A16E-874D6EB44443}"/>
              </a:ext>
            </a:extLst>
          </p:cNvPr>
          <p:cNvSpPr txBox="1"/>
          <p:nvPr/>
        </p:nvSpPr>
        <p:spPr>
          <a:xfrm>
            <a:off x="4534754" y="981947"/>
            <a:ext cx="74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6BE674-F783-7D45-BE6C-F974FFE5B84C}"/>
              </a:ext>
            </a:extLst>
          </p:cNvPr>
          <p:cNvSpPr txBox="1"/>
          <p:nvPr/>
        </p:nvSpPr>
        <p:spPr>
          <a:xfrm>
            <a:off x="4591906" y="2602334"/>
            <a:ext cx="6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1515A4-175B-EC45-881E-7AD13BC6ECDC}"/>
              </a:ext>
            </a:extLst>
          </p:cNvPr>
          <p:cNvSpPr txBox="1"/>
          <p:nvPr/>
        </p:nvSpPr>
        <p:spPr>
          <a:xfrm>
            <a:off x="4650041" y="1241521"/>
            <a:ext cx="5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435842-A192-C74B-BFED-C99822884D26}"/>
              </a:ext>
            </a:extLst>
          </p:cNvPr>
          <p:cNvSpPr txBox="1"/>
          <p:nvPr/>
        </p:nvSpPr>
        <p:spPr>
          <a:xfrm>
            <a:off x="4650041" y="2336899"/>
            <a:ext cx="5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B5DC50-1093-ED47-881F-16DF6B52F0F3}"/>
              </a:ext>
            </a:extLst>
          </p:cNvPr>
          <p:cNvCxnSpPr>
            <a:cxnSpLocks/>
          </p:cNvCxnSpPr>
          <p:nvPr/>
        </p:nvCxnSpPr>
        <p:spPr>
          <a:xfrm flipV="1">
            <a:off x="6288611" y="698993"/>
            <a:ext cx="962919" cy="37439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79D24A-5740-A04F-B931-1170B55909AB}"/>
              </a:ext>
            </a:extLst>
          </p:cNvPr>
          <p:cNvCxnSpPr>
            <a:cxnSpLocks/>
          </p:cNvCxnSpPr>
          <p:nvPr/>
        </p:nvCxnSpPr>
        <p:spPr>
          <a:xfrm>
            <a:off x="6288611" y="1073384"/>
            <a:ext cx="962919" cy="16747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F004871-1175-C74E-8E16-D19ED0B4BCCC}"/>
              </a:ext>
            </a:extLst>
          </p:cNvPr>
          <p:cNvSpPr txBox="1"/>
          <p:nvPr/>
        </p:nvSpPr>
        <p:spPr>
          <a:xfrm>
            <a:off x="6393988" y="139812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E4C899A-276E-5D48-9A10-925A5A226368}"/>
              </a:ext>
            </a:extLst>
          </p:cNvPr>
          <p:cNvSpPr txBox="1"/>
          <p:nvPr/>
        </p:nvSpPr>
        <p:spPr>
          <a:xfrm>
            <a:off x="6469075" y="1462376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8871CA-822D-6E44-99A5-EAF0E5CB8B74}"/>
              </a:ext>
            </a:extLst>
          </p:cNvPr>
          <p:cNvSpPr txBox="1"/>
          <p:nvPr/>
        </p:nvSpPr>
        <p:spPr>
          <a:xfrm>
            <a:off x="6509275" y="41367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4303B3-DE9F-9E4E-8724-CF6EC44D1806}"/>
              </a:ext>
            </a:extLst>
          </p:cNvPr>
          <p:cNvSpPr txBox="1"/>
          <p:nvPr/>
        </p:nvSpPr>
        <p:spPr>
          <a:xfrm>
            <a:off x="6527210" y="118265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79C19C-F3AA-6E4A-8DDE-58F3D551BDD9}"/>
              </a:ext>
            </a:extLst>
          </p:cNvPr>
          <p:cNvCxnSpPr>
            <a:cxnSpLocks/>
          </p:cNvCxnSpPr>
          <p:nvPr/>
        </p:nvCxnSpPr>
        <p:spPr>
          <a:xfrm flipV="1">
            <a:off x="6288611" y="2330096"/>
            <a:ext cx="962919" cy="37439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0C0C8C5-583F-5347-89DE-0B94F096480E}"/>
              </a:ext>
            </a:extLst>
          </p:cNvPr>
          <p:cNvCxnSpPr>
            <a:cxnSpLocks/>
          </p:cNvCxnSpPr>
          <p:nvPr/>
        </p:nvCxnSpPr>
        <p:spPr>
          <a:xfrm>
            <a:off x="6288611" y="2704487"/>
            <a:ext cx="962919" cy="16747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9C660DC-DB4C-7948-B41A-566FD2702D32}"/>
              </a:ext>
            </a:extLst>
          </p:cNvPr>
          <p:cNvSpPr txBox="1"/>
          <p:nvPr/>
        </p:nvSpPr>
        <p:spPr>
          <a:xfrm>
            <a:off x="6393988" y="1770915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04F1934-9EDE-AF4F-8824-9E22B25AB979}"/>
              </a:ext>
            </a:extLst>
          </p:cNvPr>
          <p:cNvSpPr txBox="1"/>
          <p:nvPr/>
        </p:nvSpPr>
        <p:spPr>
          <a:xfrm>
            <a:off x="6469075" y="309347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C40CC1-FAEA-7344-BBB7-F4A229E74CAB}"/>
              </a:ext>
            </a:extLst>
          </p:cNvPr>
          <p:cNvSpPr txBox="1"/>
          <p:nvPr/>
        </p:nvSpPr>
        <p:spPr>
          <a:xfrm>
            <a:off x="6509275" y="2044777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5FEE716-57B5-0A46-BF62-A20EFE702A43}"/>
              </a:ext>
            </a:extLst>
          </p:cNvPr>
          <p:cNvSpPr txBox="1"/>
          <p:nvPr/>
        </p:nvSpPr>
        <p:spPr>
          <a:xfrm>
            <a:off x="6527210" y="281375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DB9D2C3-1753-E648-8705-47FDE15AABAC}"/>
              </a:ext>
            </a:extLst>
          </p:cNvPr>
          <p:cNvCxnSpPr>
            <a:cxnSpLocks/>
          </p:cNvCxnSpPr>
          <p:nvPr/>
        </p:nvCxnSpPr>
        <p:spPr>
          <a:xfrm flipV="1">
            <a:off x="6288611" y="3979404"/>
            <a:ext cx="962919" cy="37439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ECDA4B-3C59-1645-AD4A-A50CA2CE91CB}"/>
              </a:ext>
            </a:extLst>
          </p:cNvPr>
          <p:cNvCxnSpPr>
            <a:cxnSpLocks/>
          </p:cNvCxnSpPr>
          <p:nvPr/>
        </p:nvCxnSpPr>
        <p:spPr>
          <a:xfrm>
            <a:off x="6288611" y="4353795"/>
            <a:ext cx="962919" cy="16747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356452A-22E1-5D4D-8335-4B5E94FC134A}"/>
              </a:ext>
            </a:extLst>
          </p:cNvPr>
          <p:cNvSpPr txBox="1"/>
          <p:nvPr/>
        </p:nvSpPr>
        <p:spPr>
          <a:xfrm>
            <a:off x="6393988" y="3420223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03B81C7-77C2-8B4F-B2F4-1EB2FB48F304}"/>
              </a:ext>
            </a:extLst>
          </p:cNvPr>
          <p:cNvSpPr txBox="1"/>
          <p:nvPr/>
        </p:nvSpPr>
        <p:spPr>
          <a:xfrm>
            <a:off x="6469075" y="474278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D89DFB-AC69-2C4F-ABCA-C90405B33A21}"/>
              </a:ext>
            </a:extLst>
          </p:cNvPr>
          <p:cNvSpPr txBox="1"/>
          <p:nvPr/>
        </p:nvSpPr>
        <p:spPr>
          <a:xfrm>
            <a:off x="6509275" y="3694085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49FC37-3517-D746-B228-0BAAB02D8D94}"/>
              </a:ext>
            </a:extLst>
          </p:cNvPr>
          <p:cNvSpPr txBox="1"/>
          <p:nvPr/>
        </p:nvSpPr>
        <p:spPr>
          <a:xfrm>
            <a:off x="6527210" y="4463064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3AE37B4-3DE6-D741-B65F-9BC49BDD7949}"/>
              </a:ext>
            </a:extLst>
          </p:cNvPr>
          <p:cNvCxnSpPr>
            <a:cxnSpLocks/>
          </p:cNvCxnSpPr>
          <p:nvPr/>
        </p:nvCxnSpPr>
        <p:spPr>
          <a:xfrm flipV="1">
            <a:off x="6288611" y="5585221"/>
            <a:ext cx="962919" cy="374391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CB34624-0292-FB4E-B3A7-32CAC5A92228}"/>
              </a:ext>
            </a:extLst>
          </p:cNvPr>
          <p:cNvCxnSpPr>
            <a:cxnSpLocks/>
          </p:cNvCxnSpPr>
          <p:nvPr/>
        </p:nvCxnSpPr>
        <p:spPr>
          <a:xfrm>
            <a:off x="6288611" y="5959612"/>
            <a:ext cx="962919" cy="16747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968E6C3-8245-3A4C-A3F1-F62FC2F90C46}"/>
              </a:ext>
            </a:extLst>
          </p:cNvPr>
          <p:cNvSpPr txBox="1"/>
          <p:nvPr/>
        </p:nvSpPr>
        <p:spPr>
          <a:xfrm>
            <a:off x="6393988" y="5026040"/>
            <a:ext cx="7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863379-2503-204C-8BCE-E5D4067AD6A9}"/>
              </a:ext>
            </a:extLst>
          </p:cNvPr>
          <p:cNvSpPr txBox="1"/>
          <p:nvPr/>
        </p:nvSpPr>
        <p:spPr>
          <a:xfrm>
            <a:off x="6447559" y="635712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74F6E3C-B4C3-DB4B-868B-F4B487E46DC8}"/>
              </a:ext>
            </a:extLst>
          </p:cNvPr>
          <p:cNvSpPr txBox="1"/>
          <p:nvPr/>
        </p:nvSpPr>
        <p:spPr>
          <a:xfrm>
            <a:off x="6509275" y="529990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38D96C6-3B1B-FF4F-A6E3-99D7EBBB3160}"/>
              </a:ext>
            </a:extLst>
          </p:cNvPr>
          <p:cNvSpPr txBox="1"/>
          <p:nvPr/>
        </p:nvSpPr>
        <p:spPr>
          <a:xfrm>
            <a:off x="6527210" y="606888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A1F849E-2C3A-8F46-86E8-C39897A14247}"/>
              </a:ext>
            </a:extLst>
          </p:cNvPr>
          <p:cNvCxnSpPr>
            <a:cxnSpLocks/>
          </p:cNvCxnSpPr>
          <p:nvPr/>
        </p:nvCxnSpPr>
        <p:spPr>
          <a:xfrm flipV="1">
            <a:off x="4272659" y="4362709"/>
            <a:ext cx="1827319" cy="85468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1FA6D9A-CF65-C543-B5A0-60D57B32F505}"/>
              </a:ext>
            </a:extLst>
          </p:cNvPr>
          <p:cNvCxnSpPr>
            <a:cxnSpLocks/>
          </p:cNvCxnSpPr>
          <p:nvPr/>
        </p:nvCxnSpPr>
        <p:spPr>
          <a:xfrm>
            <a:off x="4272659" y="5217389"/>
            <a:ext cx="1868723" cy="659710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B05B20E-18B8-7F41-A2E8-546BCE17AE20}"/>
              </a:ext>
            </a:extLst>
          </p:cNvPr>
          <p:cNvSpPr txBox="1"/>
          <p:nvPr/>
        </p:nvSpPr>
        <p:spPr>
          <a:xfrm>
            <a:off x="4494789" y="4154559"/>
            <a:ext cx="74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Made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D34E62-EF50-ED49-9092-E10CAE72515F}"/>
              </a:ext>
            </a:extLst>
          </p:cNvPr>
          <p:cNvSpPr txBox="1"/>
          <p:nvPr/>
        </p:nvSpPr>
        <p:spPr>
          <a:xfrm>
            <a:off x="4551941" y="5774946"/>
            <a:ext cx="63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Miss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357C0F-973C-4046-AB6F-9AB454E82D98}"/>
              </a:ext>
            </a:extLst>
          </p:cNvPr>
          <p:cNvSpPr txBox="1"/>
          <p:nvPr/>
        </p:nvSpPr>
        <p:spPr>
          <a:xfrm>
            <a:off x="4610076" y="4414133"/>
            <a:ext cx="5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97A23C4-7792-8D4E-B95C-F19958C1ADAC}"/>
              </a:ext>
            </a:extLst>
          </p:cNvPr>
          <p:cNvSpPr txBox="1"/>
          <p:nvPr/>
        </p:nvSpPr>
        <p:spPr>
          <a:xfrm>
            <a:off x="4610076" y="5509511"/>
            <a:ext cx="511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0.1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7678145-A021-DD4F-865A-4A7D2B4DDD54}"/>
              </a:ext>
            </a:extLst>
          </p:cNvPr>
          <p:cNvCxnSpPr/>
          <p:nvPr/>
        </p:nvCxnSpPr>
        <p:spPr>
          <a:xfrm>
            <a:off x="4255472" y="981947"/>
            <a:ext cx="0" cy="5559847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E32B5D5-1D57-3544-A30F-2AA433A09409}"/>
              </a:ext>
            </a:extLst>
          </p:cNvPr>
          <p:cNvCxnSpPr>
            <a:cxnSpLocks/>
          </p:cNvCxnSpPr>
          <p:nvPr/>
        </p:nvCxnSpPr>
        <p:spPr>
          <a:xfrm>
            <a:off x="6224211" y="886188"/>
            <a:ext cx="0" cy="5655606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Table 94">
                <a:extLst>
                  <a:ext uri="{FF2B5EF4-FFF2-40B4-BE49-F238E27FC236}">
                    <a16:creationId xmlns:a16="http://schemas.microsoft.com/office/drawing/2014/main" id="{A76BF50D-FA17-C146-AB2E-7F1C0DB18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906401"/>
                  </p:ext>
                </p:extLst>
              </p:nvPr>
            </p:nvGraphicFramePr>
            <p:xfrm>
              <a:off x="7490129" y="177214"/>
              <a:ext cx="436198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2110084676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133614004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4014226704"/>
                        </a:ext>
                      </a:extLst>
                    </a:gridCol>
                  </a:tblGrid>
                  <a:tr h="349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Outcomes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Successes (x)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Prob.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681218"/>
                      </a:ext>
                    </a:extLst>
                  </a:tr>
                  <a:tr h="349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M,M,M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(0.9)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39029"/>
                      </a:ext>
                    </a:extLst>
                  </a:tr>
                  <a:tr h="3497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0.9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(0.1)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04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Table 94">
                <a:extLst>
                  <a:ext uri="{FF2B5EF4-FFF2-40B4-BE49-F238E27FC236}">
                    <a16:creationId xmlns:a16="http://schemas.microsoft.com/office/drawing/2014/main" id="{A76BF50D-FA17-C146-AB2E-7F1C0DB1895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8906401"/>
                  </p:ext>
                </p:extLst>
              </p:nvPr>
            </p:nvGraphicFramePr>
            <p:xfrm>
              <a:off x="7490129" y="177214"/>
              <a:ext cx="4361985" cy="1097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2110084676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133614004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4014226704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Outcomes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Successes (x)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tx2"/>
                              </a:solidFill>
                            </a:rPr>
                            <a:t>Prob. (p)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268121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M,M,M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0370" t="-100000" r="-926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723902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220370" t="-206897" r="-92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1742049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id="{38E01DA5-197B-F24C-A767-8E9842E4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324917"/>
                  </p:ext>
                </p:extLst>
              </p:nvPr>
            </p:nvGraphicFramePr>
            <p:xfrm>
              <a:off x="7472194" y="2244124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49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</a:t>
                          </a:r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0.9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(0.1)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497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(0.9)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id="{38E01DA5-197B-F24C-A767-8E9842E40BB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0324917"/>
                  </p:ext>
                </p:extLst>
              </p:nvPr>
            </p:nvGraphicFramePr>
            <p:xfrm>
              <a:off x="7472194" y="2244124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</a:t>
                          </a:r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19444" t="-6667" r="-1852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19444" t="-110345" r="-1852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6" name="Table 95">
                <a:extLst>
                  <a:ext uri="{FF2B5EF4-FFF2-40B4-BE49-F238E27FC236}">
                    <a16:creationId xmlns:a16="http://schemas.microsoft.com/office/drawing/2014/main" id="{0C0DFB53-2E3E-DC4B-B762-9FF6A3B367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482005"/>
                  </p:ext>
                </p:extLst>
              </p:nvPr>
            </p:nvGraphicFramePr>
            <p:xfrm>
              <a:off x="7472193" y="3867279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49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0.9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(0.1)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497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(0.9)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6" name="Table 95">
                <a:extLst>
                  <a:ext uri="{FF2B5EF4-FFF2-40B4-BE49-F238E27FC236}">
                    <a16:creationId xmlns:a16="http://schemas.microsoft.com/office/drawing/2014/main" id="{0C0DFB53-2E3E-DC4B-B762-9FF6A3B3673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3482005"/>
                  </p:ext>
                </p:extLst>
              </p:nvPr>
            </p:nvGraphicFramePr>
            <p:xfrm>
              <a:off x="7472193" y="3867279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19444" t="-6667" r="-1852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5"/>
                          <a:stretch>
                            <a:fillRect l="-219444" t="-110345" r="-1852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7" name="Table 96">
                <a:extLst>
                  <a:ext uri="{FF2B5EF4-FFF2-40B4-BE49-F238E27FC236}">
                    <a16:creationId xmlns:a16="http://schemas.microsoft.com/office/drawing/2014/main" id="{603B504C-7352-DD46-AD35-E1D42F2B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028047"/>
                  </p:ext>
                </p:extLst>
              </p:nvPr>
            </p:nvGraphicFramePr>
            <p:xfrm>
              <a:off x="7490129" y="5511339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4972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bg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(0.1)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>
                                <a:lumMod val="85000"/>
                                <a:lumOff val="15000"/>
                              </a:schemeClr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4972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bg1">
                                                <a:lumMod val="85000"/>
                                                <a:lumOff val="1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0.1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bg1">
                                            <a:lumMod val="85000"/>
                                            <a:lumOff val="1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7" name="Table 96">
                <a:extLst>
                  <a:ext uri="{FF2B5EF4-FFF2-40B4-BE49-F238E27FC236}">
                    <a16:creationId xmlns:a16="http://schemas.microsoft.com/office/drawing/2014/main" id="{603B504C-7352-DD46-AD35-E1D42F2BA4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21028047"/>
                  </p:ext>
                </p:extLst>
              </p:nvPr>
            </p:nvGraphicFramePr>
            <p:xfrm>
              <a:off x="7490129" y="5511339"/>
              <a:ext cx="4361985" cy="731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3995">
                      <a:extLst>
                        <a:ext uri="{9D8B030D-6E8A-4147-A177-3AD203B41FA5}">
                          <a16:colId xmlns:a16="http://schemas.microsoft.com/office/drawing/2014/main" val="3380859095"/>
                        </a:ext>
                      </a:extLst>
                    </a:gridCol>
                    <a:gridCol w="1542901">
                      <a:extLst>
                        <a:ext uri="{9D8B030D-6E8A-4147-A177-3AD203B41FA5}">
                          <a16:colId xmlns:a16="http://schemas.microsoft.com/office/drawing/2014/main" val="3012539971"/>
                        </a:ext>
                      </a:extLst>
                    </a:gridCol>
                    <a:gridCol w="1365089">
                      <a:extLst>
                        <a:ext uri="{9D8B030D-6E8A-4147-A177-3AD203B41FA5}">
                          <a16:colId xmlns:a16="http://schemas.microsoft.com/office/drawing/2014/main" val="3656233468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b="0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20370" t="-3333" r="-926" b="-1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673725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  <a:r>
                            <a:rPr lang="en-US" dirty="0">
                              <a:solidFill>
                                <a:srgbClr val="00B050"/>
                              </a:solidFill>
                            </a:rPr>
                            <a:t>,</a:t>
                          </a:r>
                          <a:r>
                            <a:rPr lang="en-US" dirty="0">
                              <a:solidFill>
                                <a:srgbClr val="FF0000"/>
                              </a:solidFill>
                            </a:rPr>
                            <a:t>M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220370" t="-106897" r="-926" b="-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678312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2468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7" grpId="0"/>
      <p:bldP spid="18" grpId="0"/>
      <p:bldP spid="19" grpId="0"/>
      <p:bldP spid="20" grpId="0"/>
      <p:bldP spid="29" grpId="0"/>
      <p:bldP spid="30" grpId="0"/>
      <p:bldP spid="31" grpId="0"/>
      <p:bldP spid="32" grpId="0"/>
      <p:bldP spid="61" grpId="0"/>
      <p:bldP spid="62" grpId="0"/>
      <p:bldP spid="63" grpId="0"/>
      <p:bldP spid="64" grpId="0"/>
      <p:bldP spid="67" grpId="0"/>
      <p:bldP spid="68" grpId="0"/>
      <p:bldP spid="69" grpId="0"/>
      <p:bldP spid="70" grpId="0"/>
      <p:bldP spid="73" grpId="0"/>
      <p:bldP spid="74" grpId="0"/>
      <p:bldP spid="75" grpId="0"/>
      <p:bldP spid="76" grpId="0"/>
      <p:bldP spid="81" grpId="0"/>
      <p:bldP spid="82" grpId="0"/>
      <p:bldP spid="83" grpId="0"/>
      <p:bldP spid="8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Binomial Probability mass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probability mass function </a:t>
                </a:r>
                <a:r>
                  <a:rPr lang="en-US" sz="2400" dirty="0">
                    <a:solidFill>
                      <a:schemeClr val="bg2"/>
                    </a:solidFill>
                  </a:rPr>
                  <a:t>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number of </a:t>
                </a:r>
                <a:r>
                  <a:rPr lang="en-US" sz="2400" dirty="0">
                    <a:solidFill>
                      <a:srgbClr val="0070C0"/>
                    </a:solidFill>
                  </a:rPr>
                  <a:t>trials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number of </a:t>
                </a:r>
                <a:r>
                  <a:rPr lang="en-US" sz="2400" dirty="0">
                    <a:solidFill>
                      <a:srgbClr val="0070C0"/>
                    </a:solidFill>
                  </a:rPr>
                  <a:t>successes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</a:rPr>
                  <a:t> is the </a:t>
                </a:r>
                <a:r>
                  <a:rPr lang="en-US" sz="2400" dirty="0">
                    <a:solidFill>
                      <a:srgbClr val="0070C0"/>
                    </a:solidFill>
                  </a:rPr>
                  <a:t>probability </a:t>
                </a:r>
                <a:r>
                  <a:rPr lang="en-US" sz="2400" dirty="0">
                    <a:solidFill>
                      <a:schemeClr val="bg2"/>
                    </a:solidFill>
                  </a:rPr>
                  <a:t>of success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chemeClr val="accent3">
                                <a:lumMod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b="1" i="1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r>
                              <a:rPr lang="en-US" sz="2400" b="1" i="1">
                                <a:solidFill>
                                  <a:schemeClr val="accent3">
                                    <a:lumMod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solidFill>
                          <a:schemeClr val="accent3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 </a:t>
                </a:r>
                <a:r>
                  <a:rPr lang="en-US" sz="2400" dirty="0">
                    <a:solidFill>
                      <a:srgbClr val="0070C0"/>
                    </a:solidFill>
                  </a:rPr>
                  <a:t>choose</a:t>
                </a:r>
                <a:r>
                  <a:rPr lang="en-US" sz="2400" dirty="0">
                    <a:solidFill>
                      <a:schemeClr val="accent3">
                        <a:lumMod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3">
                            <a:lumMod val="2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0" t="-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6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𝑥𝑓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It can be show mathematically that the mean for the binomial distribution is:</a:t>
                </a:r>
              </a:p>
              <a:p>
                <a:pPr marL="0" indent="0">
                  <a:buNone/>
                </a:pPr>
                <a:endParaRPr lang="en-US" sz="2400" b="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0" t="-15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17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0702-75C8-0A46-9235-D250BBF34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Summarizing 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</a:rPr>
                  <a:t>It can be show mathematically that the variance for the binomial distribution is:</a:t>
                </a:r>
              </a:p>
              <a:p>
                <a:pPr marL="0" indent="0">
                  <a:buNone/>
                </a:pPr>
                <a:endParaRPr lang="en-US" sz="2400" b="0" i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𝑛𝑝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905365-754B-AE4C-8DD2-D0B9FC87D0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0" t="-15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2D4251AB-C7D4-0941-A287-10F7133F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2400" y="5949952"/>
            <a:ext cx="1739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{C0987AC4-9E34-5348-AD2A-96218E4DB7B6}tf10001120</Template>
  <TotalTime>20862</TotalTime>
  <Words>1165</Words>
  <Application>Microsoft Macintosh PowerPoint</Application>
  <PresentationFormat>Widescreen</PresentationFormat>
  <Paragraphs>223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Cambria Math</vt:lpstr>
      <vt:lpstr>Trade Gothic Next Cond</vt:lpstr>
      <vt:lpstr>Trade Gothic Next Light</vt:lpstr>
      <vt:lpstr>PortalVTI</vt:lpstr>
      <vt:lpstr>Discrete Probability Distributions</vt:lpstr>
      <vt:lpstr>Objectives</vt:lpstr>
      <vt:lpstr>Binomial Distribution</vt:lpstr>
      <vt:lpstr>Binomial Experiment</vt:lpstr>
      <vt:lpstr>Binomial Experiment</vt:lpstr>
      <vt:lpstr>Binomial Experiment</vt:lpstr>
      <vt:lpstr>Binomial Probability mass function</vt:lpstr>
      <vt:lpstr>Summarizing Binomial distribution</vt:lpstr>
      <vt:lpstr>Summarizing Binomial distribution</vt:lpstr>
      <vt:lpstr>The hypergeometric distribution</vt:lpstr>
      <vt:lpstr>The hypergeometric distribution</vt:lpstr>
      <vt:lpstr>The hypergeometric p.m.f.</vt:lpstr>
      <vt:lpstr>The Intuition behind the p.m.f.</vt:lpstr>
      <vt:lpstr>The Intuition behind the p.m.f.</vt:lpstr>
      <vt:lpstr>The Intuition behind the p.m.f.</vt:lpstr>
      <vt:lpstr>The Intuition behind the p.m.f.</vt:lpstr>
      <vt:lpstr>Example Hypergeometric</vt:lpstr>
      <vt:lpstr>Summarizing the hypergeometric</vt:lpstr>
      <vt:lpstr>The Poisson distribution</vt:lpstr>
      <vt:lpstr>Summarizing the hypergeometric</vt:lpstr>
      <vt:lpstr>Summarizing the hypergeometric</vt:lpstr>
      <vt:lpstr>Summarizing the hypergeometric</vt:lpstr>
      <vt:lpstr>the hypergeometric qualities</vt:lpstr>
      <vt:lpstr>The Poisson distribution</vt:lpstr>
      <vt:lpstr>Functions in Excel and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Gelves, Alejandro</dc:creator>
  <cp:lastModifiedBy>Gelves, Alejandro</cp:lastModifiedBy>
  <cp:revision>329</cp:revision>
  <dcterms:created xsi:type="dcterms:W3CDTF">2021-06-15T19:51:53Z</dcterms:created>
  <dcterms:modified xsi:type="dcterms:W3CDTF">2021-10-24T18:36:56Z</dcterms:modified>
</cp:coreProperties>
</file>